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sldIdLst>
    <p:sldId id="287" r:id="rId5"/>
    <p:sldId id="286" r:id="rId6"/>
    <p:sldId id="257" r:id="rId7"/>
    <p:sldId id="259" r:id="rId8"/>
    <p:sldId id="297" r:id="rId9"/>
    <p:sldId id="304" r:id="rId10"/>
    <p:sldId id="292" r:id="rId11"/>
    <p:sldId id="298" r:id="rId12"/>
    <p:sldId id="299" r:id="rId13"/>
    <p:sldId id="294" r:id="rId14"/>
    <p:sldId id="295" r:id="rId15"/>
    <p:sldId id="293" r:id="rId16"/>
    <p:sldId id="300" r:id="rId17"/>
    <p:sldId id="301" r:id="rId18"/>
    <p:sldId id="302" r:id="rId19"/>
    <p:sldId id="262" r:id="rId20"/>
    <p:sldId id="285" r:id="rId21"/>
    <p:sldId id="26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2"/>
    <p:restoredTop sz="81429"/>
  </p:normalViewPr>
  <p:slideViewPr>
    <p:cSldViewPr snapToGrid="0" snapToObjects="1">
      <p:cViewPr varScale="1">
        <p:scale>
          <a:sx n="141" d="100"/>
          <a:sy n="141" d="100"/>
        </p:scale>
        <p:origin x="18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3B636A-2F54-1448-B910-3B0EBD9DA96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F962F6-DC9C-2F45-8307-7B276EAE8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82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29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10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65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22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67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40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</a:t>
            </a:r>
            <a:r>
              <a:rPr lang="en-US" dirty="0" err="1"/>
              <a:t>summarise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68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19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081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42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18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32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72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88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F962F6-DC9C-2F45-8307-7B276EAE81C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2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401732-F373-C242-9B96-493DC8E930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67660C-FF8E-584B-9ED9-3A6AA27F3D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73171" y="2026829"/>
            <a:ext cx="5797658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800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83000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83000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C13C1A-4DA1-694C-A096-DA72D4076F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 r="95738"/>
          <a:stretch/>
        </p:blipFill>
        <p:spPr>
          <a:xfrm>
            <a:off x="0" y="0"/>
            <a:ext cx="389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3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4"/>
            <a:ext cx="3868340" cy="41355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4"/>
            <a:ext cx="3887391" cy="41355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F322E2-C714-CF45-A0C5-FBF3D41775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 r="95738"/>
          <a:stretch/>
        </p:blipFill>
        <p:spPr>
          <a:xfrm>
            <a:off x="0" y="0"/>
            <a:ext cx="389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63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11EFF50-5E15-D24A-94A6-5F468B1A4A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223B384-BFC3-5D41-B578-96ED06352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568" y="738660"/>
            <a:ext cx="7854846" cy="2387600"/>
          </a:xfrm>
        </p:spPr>
        <p:txBody>
          <a:bodyPr anchor="b"/>
          <a:lstStyle>
            <a:lvl1pPr algn="ctr"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4690A5B-2BA8-A947-8877-5A8CC0C30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568" y="3218335"/>
            <a:ext cx="7854846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372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BAFA4E-DB3D-D542-809D-0443B7F3EA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14733AE-1479-764B-9F3D-6D2CC338D413}"/>
              </a:ext>
            </a:extLst>
          </p:cNvPr>
          <p:cNvSpPr/>
          <p:nvPr userDrawn="1"/>
        </p:nvSpPr>
        <p:spPr>
          <a:xfrm>
            <a:off x="-1" y="1739901"/>
            <a:ext cx="9144001" cy="267970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4B2140-9F80-1B47-909C-46B6EA9B0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739900"/>
            <a:ext cx="7707442" cy="2679699"/>
          </a:xfrm>
        </p:spPr>
        <p:txBody>
          <a:bodyPr anchor="ctr"/>
          <a:lstStyle>
            <a:lvl1pPr marL="0" indent="0" algn="ctr">
              <a:buNone/>
              <a:defRPr sz="6000" b="1" i="0">
                <a:solidFill>
                  <a:schemeClr val="tx2"/>
                </a:solidFill>
                <a:latin typeface="Barlow Semi Condensed SemiBold" pitchFamily="2" charset="77"/>
              </a:defRPr>
            </a:lvl1pPr>
            <a:lvl2pPr marL="36000" indent="0" algn="ctr">
              <a:buNone/>
              <a:defRPr sz="3000">
                <a:solidFill>
                  <a:schemeClr val="tx2"/>
                </a:solidFill>
              </a:defRPr>
            </a:lvl2pPr>
            <a:lvl3pPr marL="914400" indent="0"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192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607B40-28A0-B24F-A156-59110A99EE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1DC4FEF-E7DC-3D44-AA20-72C98DF69EF1}"/>
              </a:ext>
            </a:extLst>
          </p:cNvPr>
          <p:cNvSpPr/>
          <p:nvPr userDrawn="1"/>
        </p:nvSpPr>
        <p:spPr>
          <a:xfrm>
            <a:off x="1981300" y="-1"/>
            <a:ext cx="7162700" cy="685800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94280B-E85F-7B42-A92B-D867543DA0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4690" y="588759"/>
            <a:ext cx="6499626" cy="2387600"/>
          </a:xfrm>
        </p:spPr>
        <p:txBody>
          <a:bodyPr anchor="b"/>
          <a:lstStyle>
            <a:lvl1pPr algn="l"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B9B3266-D5FE-9848-8F98-02B35407F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4690" y="3068434"/>
            <a:ext cx="6499626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86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D779DD4-5E71-2B48-9B49-4365A7CAE9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17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1DC4FEF-E7DC-3D44-AA20-72C98DF69EF1}"/>
              </a:ext>
            </a:extLst>
          </p:cNvPr>
          <p:cNvSpPr/>
          <p:nvPr userDrawn="1"/>
        </p:nvSpPr>
        <p:spPr>
          <a:xfrm>
            <a:off x="1981300" y="-1"/>
            <a:ext cx="7162700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C85FA8C-9653-754B-92AD-4EB88991C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386" y="365126"/>
            <a:ext cx="6743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BE96612-E4B2-8F47-AF4D-A8DD17E14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386" y="1825624"/>
            <a:ext cx="6743700" cy="46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4F7702-9F0E-EC45-9D45-2C0EA6A29C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82678" y="4390010"/>
            <a:ext cx="1961322" cy="236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06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940DC0-E452-2E4F-9E8B-B03F45D7B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4898"/>
          <a:stretch/>
        </p:blipFill>
        <p:spPr>
          <a:xfrm>
            <a:off x="0" y="6508058"/>
            <a:ext cx="9144000" cy="365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4A477D-36A2-F349-9FCE-10AC26BF14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679334">
            <a:off x="8298992" y="5787599"/>
            <a:ext cx="1054249" cy="180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1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B6258D-BE08-4E40-BF40-DEA8C9F746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156508">
            <a:off x="8367656" y="-672834"/>
            <a:ext cx="1054249" cy="1806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35BEE5-BB5D-6D42-B677-06AE0F0198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4178" r="95738"/>
          <a:stretch/>
        </p:blipFill>
        <p:spPr>
          <a:xfrm>
            <a:off x="0" y="0"/>
            <a:ext cx="389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0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rm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826B7A9-5DB4-F944-AD97-C3CA32AB53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2" r="15585"/>
          <a:stretch/>
        </p:blipFill>
        <p:spPr>
          <a:xfrm>
            <a:off x="1" y="710244"/>
            <a:ext cx="7718863" cy="6147757"/>
          </a:xfrm>
          <a:custGeom>
            <a:avLst/>
            <a:gdLst>
              <a:gd name="connsiteX0" fmla="*/ 3269228 w 7718863"/>
              <a:gd name="connsiteY0" fmla="*/ 0 h 6147757"/>
              <a:gd name="connsiteX1" fmla="*/ 7718863 w 7718863"/>
              <a:gd name="connsiteY1" fmla="*/ 4449635 h 6147757"/>
              <a:gd name="connsiteX2" fmla="*/ 7448860 w 7718863"/>
              <a:gd name="connsiteY2" fmla="*/ 5979569 h 6147757"/>
              <a:gd name="connsiteX3" fmla="*/ 7382546 w 7718863"/>
              <a:gd name="connsiteY3" fmla="*/ 6147757 h 6147757"/>
              <a:gd name="connsiteX4" fmla="*/ 0 w 7718863"/>
              <a:gd name="connsiteY4" fmla="*/ 6147757 h 6147757"/>
              <a:gd name="connsiteX5" fmla="*/ 0 w 7718863"/>
              <a:gd name="connsiteY5" fmla="*/ 1432132 h 6147757"/>
              <a:gd name="connsiteX6" fmla="*/ 122861 w 7718863"/>
              <a:gd name="connsiteY6" fmla="*/ 1303268 h 6147757"/>
              <a:gd name="connsiteX7" fmla="*/ 3269228 w 7718863"/>
              <a:gd name="connsiteY7" fmla="*/ 0 h 6147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18863" h="6147757">
                <a:moveTo>
                  <a:pt x="3269228" y="0"/>
                </a:moveTo>
                <a:cubicBezTo>
                  <a:pt x="5726694" y="0"/>
                  <a:pt x="7718863" y="1992169"/>
                  <a:pt x="7718863" y="4449635"/>
                </a:cubicBezTo>
                <a:cubicBezTo>
                  <a:pt x="7718863" y="4987206"/>
                  <a:pt x="7623535" y="5502511"/>
                  <a:pt x="7448860" y="5979569"/>
                </a:cubicBezTo>
                <a:lnTo>
                  <a:pt x="7382546" y="6147757"/>
                </a:lnTo>
                <a:lnTo>
                  <a:pt x="0" y="6147757"/>
                </a:lnTo>
                <a:lnTo>
                  <a:pt x="0" y="1432132"/>
                </a:lnTo>
                <a:lnTo>
                  <a:pt x="122861" y="1303268"/>
                </a:lnTo>
                <a:cubicBezTo>
                  <a:pt x="928086" y="498042"/>
                  <a:pt x="2040495" y="0"/>
                  <a:pt x="3269228" y="0"/>
                </a:cubicBez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1E4DCB-7F1D-6140-B554-9E87E3805A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2909" t="34112" r="19263" b="-38445"/>
          <a:stretch/>
        </p:blipFill>
        <p:spPr>
          <a:xfrm>
            <a:off x="-1180406" y="2142375"/>
            <a:ext cx="8562953" cy="7467138"/>
          </a:xfrm>
          <a:custGeom>
            <a:avLst/>
            <a:gdLst>
              <a:gd name="connsiteX0" fmla="*/ 1180407 w 8562953"/>
              <a:gd name="connsiteY0" fmla="*/ 0 h 7467138"/>
              <a:gd name="connsiteX1" fmla="*/ 1180407 w 8562953"/>
              <a:gd name="connsiteY1" fmla="*/ 4715625 h 7467138"/>
              <a:gd name="connsiteX2" fmla="*/ 8562953 w 8562953"/>
              <a:gd name="connsiteY2" fmla="*/ 4715625 h 7467138"/>
              <a:gd name="connsiteX3" fmla="*/ 8549596 w 8562953"/>
              <a:gd name="connsiteY3" fmla="*/ 4749502 h 7467138"/>
              <a:gd name="connsiteX4" fmla="*/ 4449635 w 8562953"/>
              <a:gd name="connsiteY4" fmla="*/ 7467138 h 7467138"/>
              <a:gd name="connsiteX5" fmla="*/ 0 w 8562953"/>
              <a:gd name="connsiteY5" fmla="*/ 3017503 h 7467138"/>
              <a:gd name="connsiteX6" fmla="*/ 1155934 w 8562953"/>
              <a:gd name="connsiteY6" fmla="*/ 25669 h 7467138"/>
              <a:gd name="connsiteX7" fmla="*/ 1180407 w 8562953"/>
              <a:gd name="connsiteY7" fmla="*/ 0 h 7467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62953" h="7467138">
                <a:moveTo>
                  <a:pt x="1180407" y="0"/>
                </a:moveTo>
                <a:lnTo>
                  <a:pt x="1180407" y="4715625"/>
                </a:lnTo>
                <a:lnTo>
                  <a:pt x="8562953" y="4715625"/>
                </a:lnTo>
                <a:lnTo>
                  <a:pt x="8549596" y="4749502"/>
                </a:lnTo>
                <a:cubicBezTo>
                  <a:pt x="7874105" y="6346543"/>
                  <a:pt x="6292735" y="7467138"/>
                  <a:pt x="4449635" y="7467138"/>
                </a:cubicBezTo>
                <a:cubicBezTo>
                  <a:pt x="1992169" y="7467138"/>
                  <a:pt x="0" y="5474969"/>
                  <a:pt x="0" y="3017503"/>
                </a:cubicBezTo>
                <a:cubicBezTo>
                  <a:pt x="0" y="1865566"/>
                  <a:pt x="437732" y="815867"/>
                  <a:pt x="1155934" y="25669"/>
                </a:cubicBezTo>
                <a:lnTo>
                  <a:pt x="1180407" y="0"/>
                </a:lnTo>
                <a:close/>
              </a:path>
            </a:pathLst>
          </a:cu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7F221E-E5FD-7F48-A530-523740C63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000" y="1397487"/>
            <a:ext cx="7560000" cy="4248001"/>
          </a:xfrm>
          <a:solidFill>
            <a:schemeClr val="bg1"/>
          </a:solidFill>
          <a:ln>
            <a:solidFill>
              <a:schemeClr val="accent2"/>
            </a:solidFill>
          </a:ln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FEE5D0-3E32-624D-8C46-3F7AFE3C6B63}"/>
              </a:ext>
            </a:extLst>
          </p:cNvPr>
          <p:cNvSpPr/>
          <p:nvPr userDrawn="1"/>
        </p:nvSpPr>
        <p:spPr>
          <a:xfrm>
            <a:off x="792000" y="987575"/>
            <a:ext cx="7560000" cy="40991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B1E69D-E3C8-E94E-BEAE-2A2A495ED078}"/>
              </a:ext>
            </a:extLst>
          </p:cNvPr>
          <p:cNvSpPr txBox="1"/>
          <p:nvPr userDrawn="1"/>
        </p:nvSpPr>
        <p:spPr>
          <a:xfrm>
            <a:off x="792000" y="1010822"/>
            <a:ext cx="75600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chemeClr val="bg1"/>
                </a:solidFill>
                <a:latin typeface="Barlow Semi Condensed SemiBold" pitchFamily="2" charset="77"/>
              </a:rPr>
              <a:t>Terminal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E7B575-4737-EF4B-A84E-2699FF233BAB}"/>
              </a:ext>
            </a:extLst>
          </p:cNvPr>
          <p:cNvSpPr/>
          <p:nvPr userDrawn="1"/>
        </p:nvSpPr>
        <p:spPr>
          <a:xfrm>
            <a:off x="912157" y="1120531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211BC5-55E3-F042-B986-209D9AC7119E}"/>
              </a:ext>
            </a:extLst>
          </p:cNvPr>
          <p:cNvSpPr/>
          <p:nvPr userDrawn="1"/>
        </p:nvSpPr>
        <p:spPr>
          <a:xfrm>
            <a:off x="1163614" y="1120560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37CACD-BD50-064B-8444-8B678E2B76BE}"/>
              </a:ext>
            </a:extLst>
          </p:cNvPr>
          <p:cNvSpPr/>
          <p:nvPr userDrawn="1"/>
        </p:nvSpPr>
        <p:spPr>
          <a:xfrm>
            <a:off x="1425137" y="1120531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4AA5026-EF7E-094C-90AF-3F0033330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679334">
            <a:off x="8298992" y="5787599"/>
            <a:ext cx="1054249" cy="180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18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rminal_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826B7A9-5DB4-F944-AD97-C3CA32AB53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2" r="15585"/>
          <a:stretch/>
        </p:blipFill>
        <p:spPr>
          <a:xfrm>
            <a:off x="1" y="710244"/>
            <a:ext cx="7718863" cy="6147757"/>
          </a:xfrm>
          <a:custGeom>
            <a:avLst/>
            <a:gdLst>
              <a:gd name="connsiteX0" fmla="*/ 3269228 w 7718863"/>
              <a:gd name="connsiteY0" fmla="*/ 0 h 6147757"/>
              <a:gd name="connsiteX1" fmla="*/ 7718863 w 7718863"/>
              <a:gd name="connsiteY1" fmla="*/ 4449635 h 6147757"/>
              <a:gd name="connsiteX2" fmla="*/ 7448860 w 7718863"/>
              <a:gd name="connsiteY2" fmla="*/ 5979569 h 6147757"/>
              <a:gd name="connsiteX3" fmla="*/ 7382546 w 7718863"/>
              <a:gd name="connsiteY3" fmla="*/ 6147757 h 6147757"/>
              <a:gd name="connsiteX4" fmla="*/ 0 w 7718863"/>
              <a:gd name="connsiteY4" fmla="*/ 6147757 h 6147757"/>
              <a:gd name="connsiteX5" fmla="*/ 0 w 7718863"/>
              <a:gd name="connsiteY5" fmla="*/ 1432132 h 6147757"/>
              <a:gd name="connsiteX6" fmla="*/ 122861 w 7718863"/>
              <a:gd name="connsiteY6" fmla="*/ 1303268 h 6147757"/>
              <a:gd name="connsiteX7" fmla="*/ 3269228 w 7718863"/>
              <a:gd name="connsiteY7" fmla="*/ 0 h 6147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18863" h="6147757">
                <a:moveTo>
                  <a:pt x="3269228" y="0"/>
                </a:moveTo>
                <a:cubicBezTo>
                  <a:pt x="5726694" y="0"/>
                  <a:pt x="7718863" y="1992169"/>
                  <a:pt x="7718863" y="4449635"/>
                </a:cubicBezTo>
                <a:cubicBezTo>
                  <a:pt x="7718863" y="4987206"/>
                  <a:pt x="7623535" y="5502511"/>
                  <a:pt x="7448860" y="5979569"/>
                </a:cubicBezTo>
                <a:lnTo>
                  <a:pt x="7382546" y="6147757"/>
                </a:lnTo>
                <a:lnTo>
                  <a:pt x="0" y="6147757"/>
                </a:lnTo>
                <a:lnTo>
                  <a:pt x="0" y="1432132"/>
                </a:lnTo>
                <a:lnTo>
                  <a:pt x="122861" y="1303268"/>
                </a:lnTo>
                <a:cubicBezTo>
                  <a:pt x="928086" y="498042"/>
                  <a:pt x="2040495" y="0"/>
                  <a:pt x="3269228" y="0"/>
                </a:cubicBez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1E4DCB-7F1D-6140-B554-9E87E3805A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2909" t="34112" r="19263" b="-38445"/>
          <a:stretch/>
        </p:blipFill>
        <p:spPr>
          <a:xfrm>
            <a:off x="-1180406" y="2142375"/>
            <a:ext cx="8562953" cy="7467138"/>
          </a:xfrm>
          <a:custGeom>
            <a:avLst/>
            <a:gdLst>
              <a:gd name="connsiteX0" fmla="*/ 1180407 w 8562953"/>
              <a:gd name="connsiteY0" fmla="*/ 0 h 7467138"/>
              <a:gd name="connsiteX1" fmla="*/ 1180407 w 8562953"/>
              <a:gd name="connsiteY1" fmla="*/ 4715625 h 7467138"/>
              <a:gd name="connsiteX2" fmla="*/ 8562953 w 8562953"/>
              <a:gd name="connsiteY2" fmla="*/ 4715625 h 7467138"/>
              <a:gd name="connsiteX3" fmla="*/ 8549596 w 8562953"/>
              <a:gd name="connsiteY3" fmla="*/ 4749502 h 7467138"/>
              <a:gd name="connsiteX4" fmla="*/ 4449635 w 8562953"/>
              <a:gd name="connsiteY4" fmla="*/ 7467138 h 7467138"/>
              <a:gd name="connsiteX5" fmla="*/ 0 w 8562953"/>
              <a:gd name="connsiteY5" fmla="*/ 3017503 h 7467138"/>
              <a:gd name="connsiteX6" fmla="*/ 1155934 w 8562953"/>
              <a:gd name="connsiteY6" fmla="*/ 25669 h 7467138"/>
              <a:gd name="connsiteX7" fmla="*/ 1180407 w 8562953"/>
              <a:gd name="connsiteY7" fmla="*/ 0 h 7467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62953" h="7467138">
                <a:moveTo>
                  <a:pt x="1180407" y="0"/>
                </a:moveTo>
                <a:lnTo>
                  <a:pt x="1180407" y="4715625"/>
                </a:lnTo>
                <a:lnTo>
                  <a:pt x="8562953" y="4715625"/>
                </a:lnTo>
                <a:lnTo>
                  <a:pt x="8549596" y="4749502"/>
                </a:lnTo>
                <a:cubicBezTo>
                  <a:pt x="7874105" y="6346543"/>
                  <a:pt x="6292735" y="7467138"/>
                  <a:pt x="4449635" y="7467138"/>
                </a:cubicBezTo>
                <a:cubicBezTo>
                  <a:pt x="1992169" y="7467138"/>
                  <a:pt x="0" y="5474969"/>
                  <a:pt x="0" y="3017503"/>
                </a:cubicBezTo>
                <a:cubicBezTo>
                  <a:pt x="0" y="1865566"/>
                  <a:pt x="437732" y="815867"/>
                  <a:pt x="1155934" y="25669"/>
                </a:cubicBezTo>
                <a:lnTo>
                  <a:pt x="1180407" y="0"/>
                </a:lnTo>
                <a:close/>
              </a:path>
            </a:pathLst>
          </a:cu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7F221E-E5FD-7F48-A530-523740C63F1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92000" y="1397487"/>
            <a:ext cx="7560000" cy="4248001"/>
          </a:xfrm>
          <a:solidFill>
            <a:schemeClr val="bg1"/>
          </a:solidFill>
          <a:ln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6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 dirty="0"/>
              <a:t>$ bash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FEE5D0-3E32-624D-8C46-3F7AFE3C6B63}"/>
              </a:ext>
            </a:extLst>
          </p:cNvPr>
          <p:cNvSpPr/>
          <p:nvPr userDrawn="1"/>
        </p:nvSpPr>
        <p:spPr>
          <a:xfrm>
            <a:off x="792000" y="987575"/>
            <a:ext cx="7560000" cy="40991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B1E69D-E3C8-E94E-BEAE-2A2A495ED078}"/>
              </a:ext>
            </a:extLst>
          </p:cNvPr>
          <p:cNvSpPr txBox="1"/>
          <p:nvPr userDrawn="1"/>
        </p:nvSpPr>
        <p:spPr>
          <a:xfrm>
            <a:off x="792000" y="1010822"/>
            <a:ext cx="75600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chemeClr val="bg1"/>
                </a:solidFill>
                <a:latin typeface="Barlow Semi Condensed SemiBold" pitchFamily="2" charset="77"/>
              </a:rPr>
              <a:t>Terminal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E7B575-4737-EF4B-A84E-2699FF233BAB}"/>
              </a:ext>
            </a:extLst>
          </p:cNvPr>
          <p:cNvSpPr/>
          <p:nvPr userDrawn="1"/>
        </p:nvSpPr>
        <p:spPr>
          <a:xfrm>
            <a:off x="912157" y="1120531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211BC5-55E3-F042-B986-209D9AC7119E}"/>
              </a:ext>
            </a:extLst>
          </p:cNvPr>
          <p:cNvSpPr/>
          <p:nvPr userDrawn="1"/>
        </p:nvSpPr>
        <p:spPr>
          <a:xfrm>
            <a:off x="1163614" y="1120560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37CACD-BD50-064B-8444-8B678E2B76BE}"/>
              </a:ext>
            </a:extLst>
          </p:cNvPr>
          <p:cNvSpPr/>
          <p:nvPr userDrawn="1"/>
        </p:nvSpPr>
        <p:spPr>
          <a:xfrm>
            <a:off x="1425137" y="1120531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4AA5026-EF7E-094C-90AF-3F0033330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679334">
            <a:off x="8298992" y="5787599"/>
            <a:ext cx="1054249" cy="180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11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4"/>
            <a:ext cx="7886700" cy="46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7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3" r:id="rId3"/>
    <p:sldLayoutId id="2147483674" r:id="rId4"/>
    <p:sldLayoutId id="2147483677" r:id="rId5"/>
    <p:sldLayoutId id="2147483662" r:id="rId6"/>
    <p:sldLayoutId id="2147483675" r:id="rId7"/>
    <p:sldLayoutId id="2147483676" r:id="rId8"/>
    <p:sldLayoutId id="2147483678" r:id="rId9"/>
    <p:sldLayoutId id="2147483664" r:id="rId10"/>
    <p:sldLayoutId id="21474836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Barlow Semi Condensed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Barlow Semi Condensed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Barlow Semi Condensed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Barlow Semi Condensed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arlow Semi Condensed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arlow Semi Condensed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vOpsPlayground/intro-to-bdd-and-td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hyperlink" Target="https://www.linkedin.com/in/emmanuel-pius-ogiji/" TargetMode="Externa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BE0467-5520-4446-ABD2-5A7B49541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568" y="2194927"/>
            <a:ext cx="7854846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Wi-Fi:</a:t>
            </a:r>
            <a:br>
              <a:rPr lang="en-US" dirty="0"/>
            </a:br>
            <a:r>
              <a:rPr lang="en-US" sz="4000" dirty="0"/>
              <a:t>SSID: HMT Guest</a:t>
            </a:r>
            <a:br>
              <a:rPr lang="en-US" sz="4000" dirty="0"/>
            </a:br>
            <a:r>
              <a:rPr lang="en-US" sz="4000" dirty="0"/>
              <a:t>Password: INN3R-bauble*shipment</a:t>
            </a:r>
          </a:p>
        </p:txBody>
      </p:sp>
    </p:spTree>
    <p:extLst>
      <p:ext uri="{BB962C8B-B14F-4D97-AF65-F5344CB8AC3E}">
        <p14:creationId xmlns:p14="http://schemas.microsoft.com/office/powerpoint/2010/main" val="3411468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AE60AF5-8904-2D41-84CA-29E02309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039" y="1750741"/>
            <a:ext cx="7861610" cy="3512635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en-US" dirty="0"/>
              <a:t>Feature</a:t>
            </a:r>
          </a:p>
          <a:p>
            <a:pPr marL="457200" indent="-457200">
              <a:buFontTx/>
              <a:buChar char="-"/>
            </a:pPr>
            <a:r>
              <a:rPr lang="en-US" dirty="0"/>
              <a:t>Scenario</a:t>
            </a:r>
          </a:p>
          <a:p>
            <a:pPr marL="457200" indent="-457200">
              <a:buFontTx/>
              <a:buChar char="-"/>
            </a:pPr>
            <a:r>
              <a:rPr lang="en-US" dirty="0"/>
              <a:t>Given</a:t>
            </a:r>
          </a:p>
          <a:p>
            <a:pPr marL="457200" indent="-457200">
              <a:buFontTx/>
              <a:buChar char="-"/>
            </a:pPr>
            <a:r>
              <a:rPr lang="en-US" dirty="0"/>
              <a:t>When</a:t>
            </a:r>
          </a:p>
          <a:p>
            <a:pPr marL="457200" indent="-457200">
              <a:buFontTx/>
              <a:buChar char="-"/>
            </a:pPr>
            <a:r>
              <a:rPr lang="en-US" dirty="0"/>
              <a:t>Then</a:t>
            </a:r>
          </a:p>
          <a:p>
            <a:pPr marL="457200" indent="-457200">
              <a:buFontTx/>
              <a:buChar char="-"/>
            </a:pPr>
            <a:r>
              <a:rPr lang="en-US" dirty="0"/>
              <a:t>And</a:t>
            </a:r>
          </a:p>
          <a:p>
            <a:pPr marL="457200" indent="-457200">
              <a:buFontTx/>
              <a:buChar char="-"/>
            </a:pPr>
            <a:endParaRPr lang="en-US" dirty="0"/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2" y="395706"/>
            <a:ext cx="6774055" cy="1210070"/>
          </a:xfrm>
        </p:spPr>
        <p:txBody>
          <a:bodyPr>
            <a:normAutofit/>
          </a:bodyPr>
          <a:lstStyle/>
          <a:p>
            <a:r>
              <a:rPr lang="en-US" dirty="0"/>
              <a:t>Gherkin: Keywords</a:t>
            </a:r>
          </a:p>
        </p:txBody>
      </p:sp>
    </p:spTree>
    <p:extLst>
      <p:ext uri="{BB962C8B-B14F-4D97-AF65-F5344CB8AC3E}">
        <p14:creationId xmlns:p14="http://schemas.microsoft.com/office/powerpoint/2010/main" val="1096624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2" y="395706"/>
            <a:ext cx="7970457" cy="1117079"/>
          </a:xfrm>
        </p:spPr>
        <p:txBody>
          <a:bodyPr>
            <a:normAutofit/>
          </a:bodyPr>
          <a:lstStyle/>
          <a:p>
            <a:r>
              <a:rPr lang="en-US" dirty="0"/>
              <a:t>Gherkin: Example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51516B-B6AC-F445-A848-74D90FA6C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98" y="2252545"/>
            <a:ext cx="8541059" cy="185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188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3" y="395706"/>
            <a:ext cx="5262270" cy="1117079"/>
          </a:xfrm>
        </p:spPr>
        <p:txBody>
          <a:bodyPr>
            <a:normAutofit fontScale="90000"/>
          </a:bodyPr>
          <a:lstStyle/>
          <a:p>
            <a:r>
              <a:rPr lang="en-US" dirty="0"/>
              <a:t>Gherkin: Exercise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0243E9-D4D3-2C4B-A236-BA616272E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759" y="1512784"/>
            <a:ext cx="4802367" cy="480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126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723" y="323385"/>
            <a:ext cx="6344862" cy="1114105"/>
          </a:xfrm>
        </p:spPr>
        <p:txBody>
          <a:bodyPr>
            <a:normAutofit/>
          </a:bodyPr>
          <a:lstStyle/>
          <a:p>
            <a:r>
              <a:rPr lang="en-US" dirty="0"/>
              <a:t>Gherkin: Exercise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9E4712A-4EAB-6249-87BB-9A6F2931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072" y="1583473"/>
            <a:ext cx="7616283" cy="3635298"/>
          </a:xfrm>
        </p:spPr>
        <p:txBody>
          <a:bodyPr/>
          <a:lstStyle/>
          <a:p>
            <a:r>
              <a:rPr lang="en-US" dirty="0"/>
              <a:t>Water Dispenser</a:t>
            </a:r>
          </a:p>
          <a:p>
            <a:r>
              <a:rPr lang="en-US" dirty="0"/>
              <a:t>Scenario: Delivering Cold Water</a:t>
            </a:r>
          </a:p>
          <a:p>
            <a:r>
              <a:rPr lang="en-US" dirty="0"/>
              <a:t>Given: A water dispenser with a full bottle of water</a:t>
            </a:r>
          </a:p>
          <a:p>
            <a:r>
              <a:rPr lang="en-US" dirty="0"/>
              <a:t>And: has been switched on for about 20 minutes</a:t>
            </a:r>
          </a:p>
          <a:p>
            <a:r>
              <a:rPr lang="en-US" dirty="0"/>
              <a:t>When: I push down the blue faucet handle</a:t>
            </a:r>
          </a:p>
          <a:p>
            <a:r>
              <a:rPr lang="en-US" dirty="0"/>
              <a:t>Then: Cold water flows from the faucet</a:t>
            </a:r>
          </a:p>
        </p:txBody>
      </p:sp>
    </p:spTree>
    <p:extLst>
      <p:ext uri="{BB962C8B-B14F-4D97-AF65-F5344CB8AC3E}">
        <p14:creationId xmlns:p14="http://schemas.microsoft.com/office/powerpoint/2010/main" val="3141281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723" y="323385"/>
            <a:ext cx="6344862" cy="1114105"/>
          </a:xfrm>
        </p:spPr>
        <p:txBody>
          <a:bodyPr>
            <a:normAutofit/>
          </a:bodyPr>
          <a:lstStyle/>
          <a:p>
            <a:r>
              <a:rPr lang="en-US" dirty="0"/>
              <a:t>Hands On: Session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9E4712A-4EAB-6249-87BB-9A6F2931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072" y="1583473"/>
            <a:ext cx="7616283" cy="3635298"/>
          </a:xfrm>
        </p:spPr>
        <p:txBody>
          <a:bodyPr/>
          <a:lstStyle/>
          <a:p>
            <a:pPr marL="457200" indent="-457200">
              <a:buFontTx/>
              <a:buChar char="-"/>
            </a:pPr>
            <a:r>
              <a:rPr lang="en-US" dirty="0"/>
              <a:t>Python Behave</a:t>
            </a:r>
          </a:p>
          <a:p>
            <a:pPr marL="457200" indent="-457200">
              <a:lnSpc>
                <a:spcPct val="100000"/>
              </a:lnSpc>
              <a:buFontTx/>
              <a:buChar char="-"/>
            </a:pPr>
            <a:r>
              <a:rPr lang="en-US" dirty="0"/>
              <a:t>Problem: Produce a simple calculator program that can returns True when a correct expression is entered and False when an incorrect expression is entered.</a:t>
            </a:r>
          </a:p>
          <a:p>
            <a:pPr marL="914400" lvl="1" indent="-457200">
              <a:buFontTx/>
              <a:buChar char="-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69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723" y="323385"/>
            <a:ext cx="6344862" cy="1114105"/>
          </a:xfrm>
        </p:spPr>
        <p:txBody>
          <a:bodyPr>
            <a:normAutofit/>
          </a:bodyPr>
          <a:lstStyle/>
          <a:p>
            <a:r>
              <a:rPr lang="en-US" dirty="0"/>
              <a:t>Hands On: Session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9E4712A-4EAB-6249-87BB-9A6F2931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072" y="1583473"/>
            <a:ext cx="7616283" cy="36352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Calculator</a:t>
            </a:r>
          </a:p>
          <a:p>
            <a:pPr>
              <a:lnSpc>
                <a:spcPct val="100000"/>
              </a:lnSpc>
            </a:pPr>
            <a:r>
              <a:rPr lang="en-GB" dirty="0"/>
              <a:t>Scenario: Correct Answer</a:t>
            </a:r>
            <a:br>
              <a:rPr lang="en-GB" dirty="0"/>
            </a:br>
            <a:r>
              <a:rPr lang="en-GB" dirty="0"/>
              <a:t>    Given I am a user of the Calculator App</a:t>
            </a:r>
            <a:br>
              <a:rPr lang="en-GB" dirty="0"/>
            </a:br>
            <a:r>
              <a:rPr lang="en-GB" dirty="0"/>
              <a:t>    When I enter 2 + 1 = 3</a:t>
            </a:r>
            <a:br>
              <a:rPr lang="en-GB" dirty="0"/>
            </a:br>
            <a:r>
              <a:rPr lang="en-GB" dirty="0"/>
              <a:t>    Then The output is True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255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8D8DE9-B166-FC47-936C-8971F1D0C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739901"/>
            <a:ext cx="7644253" cy="2653680"/>
          </a:xfrm>
        </p:spPr>
        <p:txBody>
          <a:bodyPr>
            <a:normAutofit/>
          </a:bodyPr>
          <a:lstStyle/>
          <a:p>
            <a:pPr algn="l">
              <a:tabLst>
                <a:tab pos="1590675" algn="l"/>
              </a:tabLst>
            </a:pPr>
            <a:r>
              <a:rPr lang="en-US" sz="4400" dirty="0"/>
              <a:t>Repository:</a:t>
            </a:r>
          </a:p>
          <a:p>
            <a:pPr algn="l">
              <a:tabLst>
                <a:tab pos="1590675" algn="l"/>
              </a:tabLst>
            </a:pPr>
            <a:r>
              <a:rPr lang="en-US" sz="4400" dirty="0">
                <a:hlinkClick r:id="rId3"/>
              </a:rPr>
              <a:t>Here</a:t>
            </a:r>
            <a:endParaRPr lang="en-US" sz="4400" dirty="0"/>
          </a:p>
          <a:p>
            <a:pPr algn="l">
              <a:tabLst>
                <a:tab pos="1590675" algn="l"/>
              </a:tabLst>
            </a:pP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435618-7BB0-BC48-BAA3-DC6CC3148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1803" y="1894783"/>
            <a:ext cx="1961322" cy="236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27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608FAD-23F9-2A42-A318-BAC4EBDD5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4000" b="1" dirty="0"/>
          </a:p>
          <a:p>
            <a:pPr marL="0" indent="0" algn="ctr">
              <a:buNone/>
            </a:pPr>
            <a:endParaRPr lang="en-US" sz="4000" b="1" dirty="0"/>
          </a:p>
          <a:p>
            <a:pPr marL="0" indent="0" algn="ctr">
              <a:buNone/>
            </a:pPr>
            <a:endParaRPr lang="en-US" sz="40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9F3FDE-EC70-EA4D-A208-59B62862A4D0}"/>
              </a:ext>
            </a:extLst>
          </p:cNvPr>
          <p:cNvSpPr txBox="1"/>
          <p:nvPr/>
        </p:nvSpPr>
        <p:spPr>
          <a:xfrm>
            <a:off x="4681728" y="2828544"/>
            <a:ext cx="1670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Barlow Semi Condensed Light" pitchFamily="2" charset="77"/>
              </a:rPr>
              <a:t>    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4CE609-820A-6D4D-9692-B77D3CF40ED5}"/>
              </a:ext>
            </a:extLst>
          </p:cNvPr>
          <p:cNvSpPr txBox="1"/>
          <p:nvPr/>
        </p:nvSpPr>
        <p:spPr>
          <a:xfrm>
            <a:off x="2584704" y="4328160"/>
            <a:ext cx="1950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Barlow Semi Condensed Light" pitchFamily="2" charset="77"/>
              </a:rPr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FCFC74-6EFA-644B-B273-DEE73C27F56F}"/>
              </a:ext>
            </a:extLst>
          </p:cNvPr>
          <p:cNvSpPr txBox="1"/>
          <p:nvPr/>
        </p:nvSpPr>
        <p:spPr>
          <a:xfrm>
            <a:off x="2106386" y="374301"/>
            <a:ext cx="24201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400" b="1" dirty="0">
                <a:latin typeface="Barlow Semi Condensed Light" pitchFamily="2" charset="77"/>
              </a:rPr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77DCE-68B1-EB4F-A32C-508EA1082D71}"/>
              </a:ext>
            </a:extLst>
          </p:cNvPr>
          <p:cNvSpPr txBox="1"/>
          <p:nvPr/>
        </p:nvSpPr>
        <p:spPr>
          <a:xfrm>
            <a:off x="2304288" y="1383307"/>
            <a:ext cx="49133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Barlow Semi Condensed Ligh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rlow Semi Condensed Light" pitchFamily="2" charset="77"/>
              </a:rPr>
              <a:t>Looked at BDD and Gherkin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rlow Semi Condensed Light" pitchFamily="2" charset="77"/>
              </a:rPr>
              <a:t>How BDD and TDD can work together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rlow Semi Condensed Light" pitchFamily="2" charset="77"/>
              </a:rPr>
              <a:t>Had a window into why they are important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rlow Semi Condensed Light" pitchFamily="2" charset="77"/>
              </a:rPr>
              <a:t>We practiced writing Gherkin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Barlow Semi Condensed Light" pitchFamily="2" charset="77"/>
              </a:rPr>
              <a:t>We developed a feature/product using BDD and TDD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Barlow Semi Condensed Light" pitchFamily="2" charset="77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Barlow Semi Condensed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43346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11706F-01CD-4C44-A0F2-4481C544A3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D6C1EC3-CB38-5247-904D-2809655E27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Any questions? Stay for a chat!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5F8439-8C5A-DC4A-B07D-BD365B98B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575" y="1003044"/>
            <a:ext cx="1546884" cy="221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13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9F3D-BA8C-FE4F-AA59-CCC7B3A1C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do we share this file?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F2F320-4D70-B247-98C7-1CBA58B86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644" y="2208022"/>
            <a:ext cx="1701800" cy="2463800"/>
          </a:xfrm>
          <a:prstGeom prst="rect">
            <a:avLst/>
          </a:prstGeom>
        </p:spPr>
      </p:pic>
      <p:pic>
        <p:nvPicPr>
          <p:cNvPr id="4" name="Picture 2" descr="https://secure.meetupstatic.com/photos/event/5/a/d/a/600_479003258.jpeg">
            <a:extLst>
              <a:ext uri="{FF2B5EF4-FFF2-40B4-BE49-F238E27FC236}">
                <a16:creationId xmlns:a16="http://schemas.microsoft.com/office/drawing/2014/main" id="{77EDECBE-686F-0E47-B362-059DFAB735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597418"/>
            <a:ext cx="9146690" cy="514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D3038-0D10-0742-95BA-469532EC0946}"/>
              </a:ext>
            </a:extLst>
          </p:cNvPr>
          <p:cNvSpPr txBox="1"/>
          <p:nvPr/>
        </p:nvSpPr>
        <p:spPr>
          <a:xfrm>
            <a:off x="219456" y="6108192"/>
            <a:ext cx="4315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Barlow Semi Condensed Light" pitchFamily="2" charset="77"/>
              </a:rPr>
              <a:t>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5D4C8-3D9A-AC41-9487-288D88C7161A}"/>
              </a:ext>
            </a:extLst>
          </p:cNvPr>
          <p:cNvSpPr txBox="1"/>
          <p:nvPr/>
        </p:nvSpPr>
        <p:spPr>
          <a:xfrm>
            <a:off x="628649" y="5842337"/>
            <a:ext cx="6896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rlow Semi Condensed Light" pitchFamily="2" charset="77"/>
              </a:rPr>
              <a:t>	</a:t>
            </a:r>
            <a:r>
              <a:rPr lang="en-US" sz="2000" dirty="0" err="1">
                <a:latin typeface="Barlow Semi Condensed Light" pitchFamily="2" charset="77"/>
              </a:rPr>
              <a:t>emmanuel.ogiji</a:t>
            </a:r>
            <a:r>
              <a:rPr lang="en-US" sz="2000" dirty="0" err="1">
                <a:ea typeface="Avenir Light" charset="0"/>
                <a:cs typeface="Avenir Light" charset="0"/>
              </a:rPr>
              <a:t>@ecs-digital.co.uk</a:t>
            </a:r>
            <a:endParaRPr lang="en-US" sz="2000" dirty="0">
              <a:ea typeface="Avenir Light" charset="0"/>
              <a:cs typeface="Avenir Light" charset="0"/>
            </a:endParaRPr>
          </a:p>
          <a:p>
            <a:r>
              <a:rPr lang="en-GB" sz="2000" dirty="0"/>
              <a:t>	</a:t>
            </a:r>
            <a:r>
              <a:rPr lang="en-GB" sz="2000" dirty="0">
                <a:hlinkClick r:id="rId5"/>
              </a:rPr>
              <a:t>https://www.linkedin.com/in/emmanuel-pius-ogiji/</a:t>
            </a:r>
            <a:endParaRPr lang="en-US" sz="2000" dirty="0">
              <a:latin typeface="Barlow Semi Condensed Light" pitchFamily="2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B203F5-DB07-1A49-9249-775BBD889D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650" y="5824148"/>
            <a:ext cx="368278" cy="3682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0E0D8C-B9A0-3D45-956F-900321F1BD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151" y="6245179"/>
            <a:ext cx="291981" cy="29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96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BE0467-5520-4446-ABD2-5A7B49541A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 to </a:t>
            </a:r>
            <a:r>
              <a:rPr lang="en-GB" dirty="0"/>
              <a:t>Behaviour-Driven</a:t>
            </a:r>
            <a:r>
              <a:rPr lang="en-US" dirty="0"/>
              <a:t> Development (BDD)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F95F878-1483-734F-8553-99705C11EA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Emmanuel Pius-Ogiji</a:t>
            </a:r>
          </a:p>
        </p:txBody>
      </p:sp>
    </p:spTree>
    <p:extLst>
      <p:ext uri="{BB962C8B-B14F-4D97-AF65-F5344CB8AC3E}">
        <p14:creationId xmlns:p14="http://schemas.microsoft.com/office/powerpoint/2010/main" val="2974185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E03CFB-13AC-B64A-AD52-7ECC00E8B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209" y="588759"/>
            <a:ext cx="8229599" cy="1240041"/>
          </a:xfrm>
        </p:spPr>
        <p:txBody>
          <a:bodyPr/>
          <a:lstStyle/>
          <a:p>
            <a:r>
              <a:rPr lang="en-US" dirty="0"/>
              <a:t>Agenda: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60AF5-8904-2D41-84CA-29E02309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2023872"/>
            <a:ext cx="7749916" cy="3511296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en-US" dirty="0"/>
              <a:t>What is BDD?</a:t>
            </a:r>
          </a:p>
          <a:p>
            <a:pPr marL="457200" indent="-457200">
              <a:buFontTx/>
              <a:buChar char="-"/>
            </a:pPr>
            <a:r>
              <a:rPr lang="en-US" dirty="0"/>
              <a:t>What is Gherkin?</a:t>
            </a:r>
          </a:p>
          <a:p>
            <a:pPr marL="457200" indent="-457200">
              <a:buFontTx/>
              <a:buChar char="-"/>
            </a:pPr>
            <a:r>
              <a:rPr lang="en-US" dirty="0"/>
              <a:t>Gherkin examples</a:t>
            </a:r>
          </a:p>
          <a:p>
            <a:pPr marL="457200" indent="-457200">
              <a:buFontTx/>
              <a:buChar char="-"/>
            </a:pPr>
            <a:r>
              <a:rPr lang="en-US" dirty="0"/>
              <a:t>Hands on BDD Exercise with Python behave</a:t>
            </a:r>
          </a:p>
          <a:p>
            <a:pPr marL="457200" indent="-4572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37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E03CFB-13AC-B64A-AD52-7ECC00E8B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209" y="588759"/>
            <a:ext cx="8229599" cy="1240041"/>
          </a:xfrm>
        </p:spPr>
        <p:txBody>
          <a:bodyPr/>
          <a:lstStyle/>
          <a:p>
            <a:r>
              <a:rPr lang="en-US" dirty="0"/>
              <a:t>BDD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60AF5-8904-2D41-84CA-29E02309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2023872"/>
            <a:ext cx="7749916" cy="35112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B437C7-57D4-8E4E-8FD2-1856813CB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954" y="4350202"/>
            <a:ext cx="1961322" cy="23699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BDD6495-6E4A-0645-9695-081F368CC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09" y="1414865"/>
            <a:ext cx="6981362" cy="372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68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E03CFB-13AC-B64A-AD52-7ECC00E8B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209" y="588759"/>
            <a:ext cx="8229599" cy="1240041"/>
          </a:xfrm>
        </p:spPr>
        <p:txBody>
          <a:bodyPr/>
          <a:lstStyle/>
          <a:p>
            <a:r>
              <a:rPr lang="en-US" dirty="0"/>
              <a:t>BDD + TDD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60AF5-8904-2D41-84CA-29E02309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2023872"/>
            <a:ext cx="7749916" cy="35112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B437C7-57D4-8E4E-8FD2-1856813CB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954" y="4350202"/>
            <a:ext cx="1961322" cy="23699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81B997-F566-514D-BCC2-A67DFED6D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185" y="1663200"/>
            <a:ext cx="4548395" cy="387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74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AE60AF5-8904-2D41-84CA-29E02309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887" y="2197714"/>
            <a:ext cx="7895063" cy="246257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en-US" dirty="0"/>
              <a:t>Example mapping</a:t>
            </a:r>
          </a:p>
          <a:p>
            <a:pPr marL="457200" indent="-457200">
              <a:buFontTx/>
              <a:buChar char="-"/>
            </a:pPr>
            <a:r>
              <a:rPr lang="en-US" dirty="0"/>
              <a:t>Three Amigos session</a:t>
            </a:r>
          </a:p>
          <a:p>
            <a:pPr marL="457200" indent="-457200">
              <a:buFontTx/>
              <a:buChar char="-"/>
            </a:pPr>
            <a:r>
              <a:rPr lang="en-US" dirty="0"/>
              <a:t>Deliberate Discovery</a:t>
            </a:r>
          </a:p>
          <a:p>
            <a:pPr marL="457200" indent="-457200">
              <a:buFontTx/>
              <a:buChar char="-"/>
            </a:pPr>
            <a:r>
              <a:rPr lang="en-US" dirty="0"/>
              <a:t>Gherkin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3" y="395706"/>
            <a:ext cx="5262270" cy="1117079"/>
          </a:xfrm>
        </p:spPr>
        <p:txBody>
          <a:bodyPr/>
          <a:lstStyle/>
          <a:p>
            <a:r>
              <a:rPr lang="en-US" dirty="0"/>
              <a:t>BDD: Key Terms</a:t>
            </a:r>
          </a:p>
        </p:txBody>
      </p:sp>
    </p:spTree>
    <p:extLst>
      <p:ext uri="{BB962C8B-B14F-4D97-AF65-F5344CB8AC3E}">
        <p14:creationId xmlns:p14="http://schemas.microsoft.com/office/powerpoint/2010/main" val="2301078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819FA-9FB9-744C-AC2E-02E4C23DB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42" y="1683834"/>
            <a:ext cx="7623108" cy="40701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3" y="395706"/>
            <a:ext cx="8134504" cy="1288128"/>
          </a:xfrm>
        </p:spPr>
        <p:txBody>
          <a:bodyPr>
            <a:normAutofit fontScale="90000"/>
          </a:bodyPr>
          <a:lstStyle/>
          <a:p>
            <a:r>
              <a:rPr lang="en-US" dirty="0"/>
              <a:t>Why is Gherkin Important</a:t>
            </a:r>
          </a:p>
        </p:txBody>
      </p:sp>
    </p:spTree>
    <p:extLst>
      <p:ext uri="{BB962C8B-B14F-4D97-AF65-F5344CB8AC3E}">
        <p14:creationId xmlns:p14="http://schemas.microsoft.com/office/powerpoint/2010/main" val="3687887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1A1D-6FD7-1A4B-B2A8-C6AA8030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423" y="395706"/>
            <a:ext cx="8134504" cy="1288128"/>
          </a:xfrm>
        </p:spPr>
        <p:txBody>
          <a:bodyPr>
            <a:normAutofit fontScale="90000"/>
          </a:bodyPr>
          <a:lstStyle/>
          <a:p>
            <a:r>
              <a:rPr lang="en-US" dirty="0"/>
              <a:t>Why is Gherkin Important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91189A-94A1-744D-BF12-B0C045DFD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54" y="1678618"/>
            <a:ext cx="6824546" cy="429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93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evOps Playground 1">
      <a:dk1>
        <a:srgbClr val="4B4B4B"/>
      </a:dk1>
      <a:lt1>
        <a:srgbClr val="FFFFFF"/>
      </a:lt1>
      <a:dk2>
        <a:srgbClr val="00245F"/>
      </a:dk2>
      <a:lt2>
        <a:srgbClr val="E6E6E6"/>
      </a:lt2>
      <a:accent1>
        <a:srgbClr val="3285C6"/>
      </a:accent1>
      <a:accent2>
        <a:srgbClr val="E8742B"/>
      </a:accent2>
      <a:accent3>
        <a:srgbClr val="F2D217"/>
      </a:accent3>
      <a:accent4>
        <a:srgbClr val="C3CE51"/>
      </a:accent4>
      <a:accent5>
        <a:srgbClr val="8DA646"/>
      </a:accent5>
      <a:accent6>
        <a:srgbClr val="00245F"/>
      </a:accent6>
      <a:hlink>
        <a:srgbClr val="3285C6"/>
      </a:hlink>
      <a:folHlink>
        <a:srgbClr val="3285C6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000" dirty="0">
            <a:latin typeface="Barlow Semi Condensed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layground_edinburgh" id="{DEDF2923-FF84-8243-8BFD-99D59E832073}" vid="{8A9D4174-02E7-F845-BC13-592CBE4550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568B525010F846862294E756626199" ma:contentTypeVersion="8" ma:contentTypeDescription="Create a new document." ma:contentTypeScope="" ma:versionID="8038f208134572231f45b2239c7ee116">
  <xsd:schema xmlns:xsd="http://www.w3.org/2001/XMLSchema" xmlns:xs="http://www.w3.org/2001/XMLSchema" xmlns:p="http://schemas.microsoft.com/office/2006/metadata/properties" xmlns:ns2="78610437-699c-4941-bf2e-0011b0af15d9" xmlns:ns3="c7ddc322-a81d-4d45-a8a3-b42cbb00bae7" targetNamespace="http://schemas.microsoft.com/office/2006/metadata/properties" ma:root="true" ma:fieldsID="3bc37508e70c0eb62c75259443266f33" ns2:_="" ns3:_="">
    <xsd:import namespace="78610437-699c-4941-bf2e-0011b0af15d9"/>
    <xsd:import namespace="c7ddc322-a81d-4d45-a8a3-b42cbb00bae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610437-699c-4941-bf2e-0011b0af15d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ddc322-a81d-4d45-a8a3-b42cbb00ba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058BF8-32B3-493A-9F13-8CA86E97AF6E}">
  <ds:schemaRefs>
    <ds:schemaRef ds:uri="http://purl.org/dc/terms/"/>
    <ds:schemaRef ds:uri="http://purl.org/dc/elements/1.1/"/>
    <ds:schemaRef ds:uri="http://schemas.microsoft.com/office/2006/documentManagement/types"/>
    <ds:schemaRef ds:uri="http://www.w3.org/XML/1998/namespace"/>
    <ds:schemaRef ds:uri="56af8464-4a6e-4603-856d-639ee6c6544c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a390b70a-8322-41bb-bb35-991e0080501f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0B7C118-FE9C-42E8-8B3F-5FA269F3C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610437-699c-4941-bf2e-0011b0af15d9"/>
    <ds:schemaRef ds:uri="c7ddc322-a81d-4d45-a8a3-b42cbb00ba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49BA76-F50C-4F9B-92CA-174D50C56C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636</TotalTime>
  <Words>233</Words>
  <Application>Microsoft Macintosh PowerPoint</Application>
  <PresentationFormat>On-screen Show (4:3)</PresentationFormat>
  <Paragraphs>76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Barlow Semi Condensed Light</vt:lpstr>
      <vt:lpstr>Barlow Semi Condensed SemiBold</vt:lpstr>
      <vt:lpstr>Calibri</vt:lpstr>
      <vt:lpstr>Consolas</vt:lpstr>
      <vt:lpstr>Office Theme</vt:lpstr>
      <vt:lpstr>  Wi-Fi: SSID: HMT Guest Password: INN3R-bauble*shipment</vt:lpstr>
      <vt:lpstr>So how do we share this file?</vt:lpstr>
      <vt:lpstr>Introduction to Behaviour-Driven Development (BDD)</vt:lpstr>
      <vt:lpstr>Agenda:</vt:lpstr>
      <vt:lpstr>BDD</vt:lpstr>
      <vt:lpstr>BDD + TDD</vt:lpstr>
      <vt:lpstr>BDD: Key Terms</vt:lpstr>
      <vt:lpstr>Why is Gherkin Important</vt:lpstr>
      <vt:lpstr>Why is Gherkin Important</vt:lpstr>
      <vt:lpstr>Gherkin: Keywords</vt:lpstr>
      <vt:lpstr>Gherkin: Example</vt:lpstr>
      <vt:lpstr>Gherkin: Exercise</vt:lpstr>
      <vt:lpstr>Gherkin: Exercise</vt:lpstr>
      <vt:lpstr>Hands On: Session</vt:lpstr>
      <vt:lpstr>Hands On: Session</vt:lpstr>
      <vt:lpstr>PowerPoint Presentation</vt:lpstr>
      <vt:lpstr>PowerPoint Presentation</vt:lpstr>
      <vt:lpstr>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Wi-Fi: SSID: HMT Guest Password: INN3R-bauble*shipment</dc:title>
  <dc:creator>Emmanuel Ogiji</dc:creator>
  <cp:lastModifiedBy>Emmanuel Ogiji</cp:lastModifiedBy>
  <cp:revision>6</cp:revision>
  <dcterms:created xsi:type="dcterms:W3CDTF">2019-09-17T11:36:40Z</dcterms:created>
  <dcterms:modified xsi:type="dcterms:W3CDTF">2019-10-24T15:39:23Z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0x01010032568B525010F846862294E756626199</vt:lpwstr>
  </property>
</Properties>
</file>

<file path=docProps/thumbnail.jpeg>
</file>